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0276800" cy="42813288"/>
  <p:notesSz cx="6669088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5pPr>
    <a:lvl6pPr marL="2286000" algn="l" defTabSz="914400" rtl="0" eaLnBrk="1" latinLnBrk="0" hangingPunct="1"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6pPr>
    <a:lvl7pPr marL="2743200" algn="l" defTabSz="914400" rtl="0" eaLnBrk="1" latinLnBrk="0" hangingPunct="1"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7pPr>
    <a:lvl8pPr marL="3200400" algn="l" defTabSz="914400" rtl="0" eaLnBrk="1" latinLnBrk="0" hangingPunct="1"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8pPr>
    <a:lvl9pPr marL="3657600" algn="l" defTabSz="914400" rtl="0" eaLnBrk="1" latinLnBrk="0" hangingPunct="1"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6639">
          <p15:clr>
            <a:srgbClr val="A4A3A4"/>
          </p15:clr>
        </p15:guide>
        <p15:guide id="2" orient="horz" pos="2144">
          <p15:clr>
            <a:srgbClr val="A4A3A4"/>
          </p15:clr>
        </p15:guide>
        <p15:guide id="3" orient="horz" pos="4231">
          <p15:clr>
            <a:srgbClr val="A4A3A4"/>
          </p15:clr>
        </p15:guide>
        <p15:guide id="4" pos="7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368A"/>
    <a:srgbClr val="9900FF"/>
    <a:srgbClr val="3B2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/>
    <p:restoredTop sz="94650"/>
  </p:normalViewPr>
  <p:slideViewPr>
    <p:cSldViewPr snapToGrid="0">
      <p:cViewPr>
        <p:scale>
          <a:sx n="25" d="100"/>
          <a:sy n="25" d="100"/>
        </p:scale>
        <p:origin x="1686" y="-1926"/>
      </p:cViewPr>
      <p:guideLst>
        <p:guide orient="horz" pos="26639"/>
        <p:guide orient="horz" pos="2144"/>
        <p:guide orient="horz" pos="4231"/>
        <p:guide pos="7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CFE48E-DF91-4DC9-B76F-DDC1584B8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890228" cy="49567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hangingPunct="1">
              <a:defRPr sz="1300"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296133-0856-4E4E-89DF-3273E43C84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77413" y="1"/>
            <a:ext cx="2890228" cy="49567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11AC90A7-7EDA-4487-828D-1C65807FE6F0}" type="datetimeFigureOut">
              <a:rPr lang="en-US" altLang="en-US"/>
              <a:pPr/>
              <a:t>10/4/2018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8ECD5-B61F-4DE5-92C0-C9C44A9F20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324"/>
            <a:ext cx="2890228" cy="49567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hangingPunct="1">
              <a:defRPr sz="1300"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C0727-28DD-44F4-95E3-7333453424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77413" y="9429324"/>
            <a:ext cx="2890228" cy="49567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F8800931-8B86-4A7C-A1B5-9DADD1223D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4066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3F23B8-49CF-4F6E-97C5-D1993A137B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890228" cy="49567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hangingPunct="1">
              <a:defRPr sz="1300"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00E71-69B8-4354-987F-A2F4875A26A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777413" y="1"/>
            <a:ext cx="2890228" cy="49567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E6229D87-1FD3-4555-AD22-8BE584284479}" type="datetimeFigureOut">
              <a:rPr lang="en-US" altLang="en-US"/>
              <a:pPr/>
              <a:t>10/4/2018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E5A8E78-06CD-4C3F-B954-3E7A75945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019300" y="744538"/>
            <a:ext cx="263048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CBDB150-F703-44DF-B904-AAB430AA8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199" y="4715482"/>
            <a:ext cx="5334692" cy="4466002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A4B0D-55F5-4A3B-B643-2F86065DC5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9324"/>
            <a:ext cx="2890228" cy="49567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hangingPunct="1">
              <a:defRPr sz="1300"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BD012-7D8E-4169-B92B-CBECE1DFB3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777413" y="9429324"/>
            <a:ext cx="2890228" cy="49567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D735CB7F-D6E6-4E1B-995F-DE42DFF67A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07358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>
            <a:extLst>
              <a:ext uri="{FF2B5EF4-FFF2-40B4-BE49-F238E27FC236}">
                <a16:creationId xmlns:a16="http://schemas.microsoft.com/office/drawing/2014/main" id="{7539D8B6-5C71-4F5A-A3AC-3B94FDA072D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2" name="Notes Placeholder 2">
            <a:extLst>
              <a:ext uri="{FF2B5EF4-FFF2-40B4-BE49-F238E27FC236}">
                <a16:creationId xmlns:a16="http://schemas.microsoft.com/office/drawing/2014/main" id="{D94E4891-B9F7-4455-ABB3-0AFDF116FB6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Notes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Do not change font size – check with us if you really cannot make the space work for you</a:t>
            </a:r>
          </a:p>
        </p:txBody>
      </p:sp>
      <p:sp>
        <p:nvSpPr>
          <p:cNvPr id="5123" name="Slide Number Placeholder 3">
            <a:extLst>
              <a:ext uri="{FF2B5EF4-FFF2-40B4-BE49-F238E27FC236}">
                <a16:creationId xmlns:a16="http://schemas.microsoft.com/office/drawing/2014/main" id="{AF1AF499-2009-49DB-8D62-6B70D1BFC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1pPr>
            <a:lvl2pPr marL="742950" indent="-28575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2pPr>
            <a:lvl3pPr marL="11430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3pPr>
            <a:lvl4pPr marL="16002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4pPr>
            <a:lvl5pPr marL="20574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9pPr>
          </a:lstStyle>
          <a:p>
            <a:fld id="{3063EDA1-1A51-46EB-A57B-7D7353993755}" type="slidenum">
              <a:rPr lang="en-US" altLang="en-US" sz="1300"/>
              <a:pPr/>
              <a:t>1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94374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435264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>
            <a:extLst>
              <a:ext uri="{FF2B5EF4-FFF2-40B4-BE49-F238E27FC236}">
                <a16:creationId xmlns:a16="http://schemas.microsoft.com/office/drawing/2014/main" id="{B013CC0F-BAE7-4ADA-B6C7-BD5AE95930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74863"/>
            <a:ext cx="30275213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8" descr="Header.jpg">
            <a:extLst>
              <a:ext uri="{FF2B5EF4-FFF2-40B4-BE49-F238E27FC236}">
                <a16:creationId xmlns:a16="http://schemas.microsoft.com/office/drawing/2014/main" id="{FED50FA9-1048-4D74-BCAD-BE596760E5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27651075" cy="644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1">
            <a:extLst>
              <a:ext uri="{FF2B5EF4-FFF2-40B4-BE49-F238E27FC236}">
                <a16:creationId xmlns:a16="http://schemas.microsoft.com/office/drawing/2014/main" id="{4976E689-E74A-46BC-93E2-1F5F469621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41579800"/>
            <a:ext cx="9145588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/>
  <p:txStyles>
    <p:titleStyle>
      <a:lvl1pPr marL="39688" indent="-39688" algn="ctr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+mj-lt"/>
          <a:ea typeface="+mj-ea"/>
          <a:cs typeface="+mj-cs"/>
          <a:sym typeface="Lucida Grande" charset="0"/>
        </a:defRPr>
      </a:lvl1pPr>
      <a:lvl2pPr marL="39688" indent="-39688" algn="ctr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2pPr>
      <a:lvl3pPr marL="39688" indent="-39688" algn="ctr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3pPr>
      <a:lvl4pPr marL="39688" indent="-39688" algn="ctr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4pPr>
      <a:lvl5pPr marL="39688" indent="-39688" algn="ctr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5pPr>
      <a:lvl6pPr marL="496888" algn="ctr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6pPr>
      <a:lvl7pPr marL="954088" algn="ctr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7pPr>
      <a:lvl8pPr marL="1411288" algn="ctr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8pPr>
      <a:lvl9pPr marL="1868488" algn="ctr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9pPr>
    </p:titleStyle>
    <p:bodyStyle>
      <a:lvl1pPr marL="1604963" indent="-1565275" algn="l" rtl="0" eaLnBrk="0" fontAlgn="base" hangingPunct="0">
        <a:spcBef>
          <a:spcPts val="35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sz="146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1pPr>
      <a:lvl2pPr marL="3430588" indent="-1303338" algn="l" rtl="0" eaLnBrk="0" fontAlgn="base" hangingPunct="0">
        <a:spcBef>
          <a:spcPts val="3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–"/>
        <a:defRPr sz="127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2pPr>
      <a:lvl3pPr marL="5257800" indent="-1041400" algn="l" rtl="0" eaLnBrk="0" fontAlgn="base" hangingPunct="0">
        <a:spcBef>
          <a:spcPts val="26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sz="109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3pPr>
      <a:lvl4pPr marL="7346950" indent="-1041400" algn="l" rtl="0" eaLnBrk="0" fontAlgn="base" hangingPunct="0">
        <a:spcBef>
          <a:spcPts val="22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–"/>
        <a:defRPr sz="9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4pPr>
      <a:lvl5pPr marL="9436100" indent="-1041400" algn="l" rtl="0" eaLnBrk="0" fontAlgn="base" hangingPunct="0">
        <a:spcBef>
          <a:spcPts val="22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»"/>
        <a:defRPr sz="9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5pPr>
      <a:lvl6pPr marL="9893300" indent="-1041400" algn="l" rtl="0" fontAlgn="base">
        <a:spcBef>
          <a:spcPts val="22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9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6pPr>
      <a:lvl7pPr marL="10350500" indent="-1041400" algn="l" rtl="0" fontAlgn="base">
        <a:spcBef>
          <a:spcPts val="22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9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7pPr>
      <a:lvl8pPr marL="10807700" indent="-1041400" algn="l" rtl="0" fontAlgn="base">
        <a:spcBef>
          <a:spcPts val="22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9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8pPr>
      <a:lvl9pPr marL="11264900" indent="-1041400" algn="l" rtl="0" fontAlgn="base">
        <a:spcBef>
          <a:spcPts val="22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9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purl.org/net/p-plan" TargetMode="External"/><Relationship Id="rId3" Type="http://schemas.openxmlformats.org/officeDocument/2006/relationships/image" Target="../media/image4.jpeg"/><Relationship Id="rId7" Type="http://schemas.openxmlformats.org/officeDocument/2006/relationships/hyperlink" Target="http://www.w3.org/TR/prov-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3id.org/GDPRov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://openscience.adaptcentre.ie/privacy-policy/personalise/demo/policy.html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w3id.org/GDPR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5">
            <a:extLst>
              <a:ext uri="{FF2B5EF4-FFF2-40B4-BE49-F238E27FC236}">
                <a16:creationId xmlns:a16="http://schemas.microsoft.com/office/drawing/2014/main" id="{FB3CA694-13D4-4322-B998-995CDB5F9153}"/>
              </a:ext>
            </a:extLst>
          </p:cNvPr>
          <p:cNvSpPr>
            <a:spLocks/>
          </p:cNvSpPr>
          <p:nvPr/>
        </p:nvSpPr>
        <p:spPr bwMode="auto">
          <a:xfrm>
            <a:off x="1752600" y="5841749"/>
            <a:ext cx="28219399" cy="125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63500" rIns="129359" bIns="63500" anchor="t"/>
          <a:lstStyle>
            <a:lvl1pPr marL="1588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1pPr>
            <a:lvl2pPr marL="742950" indent="-28575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2pPr>
            <a:lvl3pPr marL="11430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3pPr>
            <a:lvl4pPr marL="16002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4pPr>
            <a:lvl5pPr marL="20574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9pPr>
          </a:lstStyle>
          <a:p>
            <a:pPr marL="1270" algn="ctr" eaLnBrk="1" hangingPunct="1">
              <a:lnSpc>
                <a:spcPct val="120000"/>
              </a:lnSpc>
            </a:pPr>
            <a:r>
              <a:rPr lang="en-GB" sz="6600" b="1" u="sng" dirty="0">
                <a:solidFill>
                  <a:srgbClr val="7030A0"/>
                </a:solidFill>
              </a:rPr>
              <a:t>An ODP for Describing Personal Data in Privacy Policies</a:t>
            </a:r>
            <a:endParaRPr lang="en-US" altLang="en-US" sz="6400" b="1" u="sng" dirty="0">
              <a:solidFill>
                <a:srgbClr val="7030A0"/>
              </a:solidFill>
              <a:latin typeface="Calibri" panose="020F0502020204030204" pitchFamily="34" charset="0"/>
              <a:ea typeface="ヒラギノ角ゴ Pro W3" charset="-128"/>
              <a:cs typeface="Calibri"/>
            </a:endParaRPr>
          </a:p>
        </p:txBody>
      </p:sp>
      <p:sp>
        <p:nvSpPr>
          <p:cNvPr id="4099" name="Rectangle 10">
            <a:extLst>
              <a:ext uri="{FF2B5EF4-FFF2-40B4-BE49-F238E27FC236}">
                <a16:creationId xmlns:a16="http://schemas.microsoft.com/office/drawing/2014/main" id="{A4494E0E-265B-4F83-AF52-C99BBE113956}"/>
              </a:ext>
            </a:extLst>
          </p:cNvPr>
          <p:cNvSpPr>
            <a:spLocks/>
          </p:cNvSpPr>
          <p:nvPr/>
        </p:nvSpPr>
        <p:spPr bwMode="auto">
          <a:xfrm>
            <a:off x="8049963" y="6979019"/>
            <a:ext cx="15624672" cy="9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63500" rIns="129359" bIns="63500" anchor="t">
            <a:spAutoFit/>
          </a:bodyPr>
          <a:lstStyle>
            <a:lvl1pPr marL="1588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1pPr>
            <a:lvl2pPr marL="742950" indent="-28575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2pPr>
            <a:lvl3pPr marL="11430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3pPr>
            <a:lvl4pPr marL="16002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4pPr>
            <a:lvl5pPr marL="20574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9pPr>
          </a:lstStyle>
          <a:p>
            <a:pPr marL="1270" eaLnBrk="1" hangingPunct="1"/>
            <a:r>
              <a:rPr lang="en-US" altLang="en-US" sz="5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ヒラギノ角ゴ Pro W3" charset="-128"/>
                <a:cs typeface="Calibri"/>
              </a:rPr>
              <a:t>Harshvardhan</a:t>
            </a:r>
            <a:r>
              <a:rPr lang="en-US" altLang="en-US" sz="5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ヒラギノ角ゴ Pro W3" charset="-128"/>
                <a:cs typeface="Calibri"/>
              </a:rPr>
              <a:t> J. Pandit, Declan O'Sullivan, Dave Lewis</a:t>
            </a:r>
          </a:p>
        </p:txBody>
      </p:sp>
      <p:sp>
        <p:nvSpPr>
          <p:cNvPr id="4101" name="Rectangle 16">
            <a:extLst>
              <a:ext uri="{FF2B5EF4-FFF2-40B4-BE49-F238E27FC236}">
                <a16:creationId xmlns:a16="http://schemas.microsoft.com/office/drawing/2014/main" id="{FFD65F63-6CDB-46FC-920C-675F86F27F5F}"/>
              </a:ext>
            </a:extLst>
          </p:cNvPr>
          <p:cNvSpPr>
            <a:spLocks/>
          </p:cNvSpPr>
          <p:nvPr/>
        </p:nvSpPr>
        <p:spPr bwMode="auto">
          <a:xfrm>
            <a:off x="8264411" y="7786423"/>
            <a:ext cx="13747975" cy="206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63500" rIns="129359" bIns="63500" anchor="t">
            <a:spAutoFit/>
          </a:bodyPr>
          <a:lstStyle>
            <a:lvl1pPr marL="1588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1pPr>
            <a:lvl2pPr marL="742950" indent="-28575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2pPr>
            <a:lvl3pPr marL="11430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3pPr>
            <a:lvl4pPr marL="16002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4pPr>
            <a:lvl5pPr marL="20574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9pPr>
          </a:lstStyle>
          <a:p>
            <a:pPr marL="1270" algn="ctr" eaLnBrk="1" hangingPunct="1"/>
            <a:r>
              <a:rPr lang="en-US" altLang="en-US" sz="48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ヒラギノ角ゴ Pro W3" charset="-128"/>
                <a:sym typeface="Lucida Grande" charset="0"/>
              </a:rPr>
              <a:t>ADAPT Centre</a:t>
            </a:r>
            <a:r>
              <a:rPr lang="en-US" altLang="en-US" sz="48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ヒラギノ角ゴ Pro W3" charset="-128"/>
                <a:cs typeface="Calibri"/>
              </a:rPr>
              <a:t>, </a:t>
            </a:r>
            <a:r>
              <a:rPr lang="en-US" altLang="en-US" sz="48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Trinity College Dublin, Dublin, Ireland </a:t>
            </a:r>
            <a:br>
              <a:rPr lang="en-US" altLang="en-US" sz="48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</a:br>
            <a:r>
              <a:rPr lang="en-US" altLang="en-US" sz="36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{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harshvardhan.pandit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|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declan.osullivan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|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dave.lewis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en-US" sz="36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}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@ adaptcentre.ie</a:t>
            </a:r>
          </a:p>
          <a:p>
            <a:pPr marL="1270" algn="ctr" eaLnBrk="1" hangingPunct="1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@coolharsh55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42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https://openscience.adaptcentre.ie/</a:t>
            </a:r>
          </a:p>
        </p:txBody>
      </p:sp>
      <p:sp>
        <p:nvSpPr>
          <p:cNvPr id="4106" name="Rectangle 4">
            <a:extLst>
              <a:ext uri="{FF2B5EF4-FFF2-40B4-BE49-F238E27FC236}">
                <a16:creationId xmlns:a16="http://schemas.microsoft.com/office/drawing/2014/main" id="{029B53A1-2FDC-43C0-BC06-BB9399DD11CC}"/>
              </a:ext>
            </a:extLst>
          </p:cNvPr>
          <p:cNvSpPr>
            <a:spLocks/>
          </p:cNvSpPr>
          <p:nvPr/>
        </p:nvSpPr>
        <p:spPr bwMode="auto">
          <a:xfrm>
            <a:off x="14274800" y="41548050"/>
            <a:ext cx="15038388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63500" rIns="129359" bIns="63500"/>
          <a:lstStyle>
            <a:lvl1pPr marL="1588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1pPr>
            <a:lvl2pPr marL="742950" indent="-28575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2pPr>
            <a:lvl3pPr marL="11430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3pPr>
            <a:lvl4pPr marL="16002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4pPr>
            <a:lvl5pPr marL="20574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chemeClr val="bg1"/>
                </a:solidFill>
              </a:rPr>
              <a:t>The ADAPT Centre for Digital Content Technology is funded under the SFI Research Centres Programme </a:t>
            </a:r>
          </a:p>
          <a:p>
            <a:pPr eaLnBrk="1" hangingPunct="1"/>
            <a:r>
              <a:rPr lang="en-US" altLang="en-US" sz="2400">
                <a:solidFill>
                  <a:schemeClr val="bg1"/>
                </a:solidFill>
              </a:rPr>
              <a:t>(Grant 13/RC/2106) and is co-funded under the European Regional Development Fund.</a:t>
            </a:r>
            <a:endParaRPr lang="en-US" altLang="en-US" sz="2400" b="1">
              <a:solidFill>
                <a:schemeClr val="bg1"/>
              </a:solidFill>
              <a:latin typeface="Lucida Grande" charset="0"/>
              <a:ea typeface="ヒラギノ角ゴ Pro W3" charset="-128"/>
              <a:sym typeface="Lucida Grande" charset="0"/>
            </a:endParaRPr>
          </a:p>
        </p:txBody>
      </p:sp>
      <p:pic>
        <p:nvPicPr>
          <p:cNvPr id="4107" name="Picture 21" descr="http://eithealth.eu/wp-content/uploads/2016/01/Trinity-Logo-stacked.jpg">
            <a:extLst>
              <a:ext uri="{FF2B5EF4-FFF2-40B4-BE49-F238E27FC236}">
                <a16:creationId xmlns:a16="http://schemas.microsoft.com/office/drawing/2014/main" id="{51D34CD8-8E94-4DC1-9FC0-DC128ADB6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100" y="1651000"/>
            <a:ext cx="6692900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D5A709-4778-4956-8A1C-27901F648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9351" y="10242229"/>
            <a:ext cx="9750249" cy="6740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B3987E-7142-4C09-B1E8-BF838491BB2D}"/>
              </a:ext>
            </a:extLst>
          </p:cNvPr>
          <p:cNvSpPr/>
          <p:nvPr/>
        </p:nvSpPr>
        <p:spPr>
          <a:xfrm>
            <a:off x="324467" y="38539266"/>
            <a:ext cx="224027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dirty="0"/>
              <a:t>[1] Privacy Policy </a:t>
            </a:r>
            <a:r>
              <a:rPr lang="en-IE" sz="2400" u="sng" dirty="0">
                <a:hlinkClick r:id="rId5"/>
              </a:rPr>
              <a:t>http://openscience.adaptcentre.ie/privacy-policy/personalise/demo/policy.html</a:t>
            </a:r>
            <a:r>
              <a:rPr lang="en-IE" sz="2400" dirty="0"/>
              <a:t> Re-used under CC-by-4.0</a:t>
            </a:r>
          </a:p>
          <a:p>
            <a:r>
              <a:rPr lang="en-IE" sz="2400" dirty="0"/>
              <a:t>[2] </a:t>
            </a:r>
            <a:r>
              <a:rPr lang="en-IE" sz="2400" dirty="0" err="1"/>
              <a:t>GDPRov</a:t>
            </a:r>
            <a:r>
              <a:rPr lang="en-IE" sz="2400" dirty="0"/>
              <a:t> – GDPR Provenance Vocabulary </a:t>
            </a:r>
            <a:r>
              <a:rPr lang="en-IE" sz="2400" dirty="0">
                <a:hlinkClick r:id="rId6"/>
              </a:rPr>
              <a:t>https://w3id.org/GDPRov</a:t>
            </a:r>
            <a:endParaRPr lang="en-IE" sz="2400" dirty="0"/>
          </a:p>
          <a:p>
            <a:r>
              <a:rPr lang="en-IE" sz="2400" dirty="0"/>
              <a:t>[3] PROV-O: The PROV Ontology. W3C Recommendation 30 April 2013. </a:t>
            </a:r>
            <a:r>
              <a:rPr lang="en-IE" sz="2400" dirty="0">
                <a:hlinkClick r:id="rId7"/>
              </a:rPr>
              <a:t>http://www.w3.org/TR/prov-o/</a:t>
            </a:r>
            <a:endParaRPr lang="en-IE" sz="2400" dirty="0"/>
          </a:p>
          <a:p>
            <a:r>
              <a:rPr lang="en-IE" sz="2400" dirty="0"/>
              <a:t>[4]</a:t>
            </a:r>
            <a:r>
              <a:rPr lang="en-GB" sz="2400" dirty="0"/>
              <a:t> The P-PLAN Ontology. Release 12 March 2014. </a:t>
            </a:r>
            <a:r>
              <a:rPr lang="en-GB" sz="2400" dirty="0">
                <a:hlinkClick r:id="rId8"/>
              </a:rPr>
              <a:t>http://purl.org/net/p-plan</a:t>
            </a:r>
            <a:endParaRPr lang="en-GB" sz="2400" dirty="0"/>
          </a:p>
          <a:p>
            <a:r>
              <a:rPr lang="en-GB" sz="2400" dirty="0"/>
              <a:t>[5] </a:t>
            </a:r>
            <a:r>
              <a:rPr lang="en-GB" sz="2400" dirty="0" err="1"/>
              <a:t>GDPRtEXT</a:t>
            </a:r>
            <a:r>
              <a:rPr lang="en-GB" sz="2400" dirty="0"/>
              <a:t> – GDPR Text Extensions. </a:t>
            </a:r>
            <a:r>
              <a:rPr lang="en-GB" sz="2400" dirty="0">
                <a:hlinkClick r:id="rId9"/>
              </a:rPr>
              <a:t>https://w3id.org/GDPRtEXT</a:t>
            </a:r>
            <a:r>
              <a:rPr lang="en-GB" sz="2400" dirty="0"/>
              <a:t> </a:t>
            </a:r>
          </a:p>
          <a:p>
            <a:endParaRPr lang="en-I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F3ABB4-F8B7-4C7F-9E9F-8FF635F11B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1807" y="23630865"/>
            <a:ext cx="24157051" cy="1481991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EC1658-07C1-4051-89B2-E74C215E26E4}"/>
              </a:ext>
            </a:extLst>
          </p:cNvPr>
          <p:cNvCxnSpPr/>
          <p:nvPr/>
        </p:nvCxnSpPr>
        <p:spPr bwMode="auto">
          <a:xfrm>
            <a:off x="-876300" y="10082256"/>
            <a:ext cx="32575500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9CD7373-A718-41C1-86C0-EE8BE593E557}"/>
              </a:ext>
            </a:extLst>
          </p:cNvPr>
          <p:cNvSpPr txBox="1"/>
          <p:nvPr/>
        </p:nvSpPr>
        <p:spPr>
          <a:xfrm>
            <a:off x="1000780" y="10242229"/>
            <a:ext cx="1105787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7030A0"/>
                </a:solidFill>
              </a:rPr>
              <a:t>Problem Domain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AF7F1A-D93A-4BC9-8C19-29808356EB26}"/>
              </a:ext>
            </a:extLst>
          </p:cNvPr>
          <p:cNvSpPr txBox="1"/>
          <p:nvPr/>
        </p:nvSpPr>
        <p:spPr>
          <a:xfrm>
            <a:off x="1000780" y="17622830"/>
            <a:ext cx="1105787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7030A0"/>
                </a:solidFill>
              </a:rPr>
              <a:t>Solution Sphere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51FE3F-AD41-41FF-8228-AEC5BD3899FB}"/>
              </a:ext>
            </a:extLst>
          </p:cNvPr>
          <p:cNvSpPr txBox="1"/>
          <p:nvPr/>
        </p:nvSpPr>
        <p:spPr>
          <a:xfrm>
            <a:off x="1000780" y="23976459"/>
            <a:ext cx="549526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7030A0"/>
                </a:solidFill>
              </a:rPr>
              <a:t>Ontology Design Pattern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3B4BDB8-06AD-4345-9CB5-5EA8EF84E021}"/>
              </a:ext>
            </a:extLst>
          </p:cNvPr>
          <p:cNvCxnSpPr/>
          <p:nvPr/>
        </p:nvCxnSpPr>
        <p:spPr bwMode="auto">
          <a:xfrm>
            <a:off x="-1638301" y="23349921"/>
            <a:ext cx="32575500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A222FC-3F50-4A95-AAD3-B66E1F7CE0CE}"/>
              </a:ext>
            </a:extLst>
          </p:cNvPr>
          <p:cNvCxnSpPr/>
          <p:nvPr/>
        </p:nvCxnSpPr>
        <p:spPr bwMode="auto">
          <a:xfrm>
            <a:off x="-1638301" y="17524884"/>
            <a:ext cx="32575500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A4C07B-1C4E-4245-8B6D-61BEA104BF72}"/>
              </a:ext>
            </a:extLst>
          </p:cNvPr>
          <p:cNvSpPr txBox="1"/>
          <p:nvPr/>
        </p:nvSpPr>
        <p:spPr>
          <a:xfrm>
            <a:off x="457200" y="11539296"/>
            <a:ext cx="1960245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IE" sz="4800" dirty="0"/>
              <a:t>Privacy Policy is a legal document that specifies information regarding the use of Personal Data amongst other things.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IE" sz="4800" dirty="0"/>
              <a:t>This information needs to be represented as machine-readable metadata to enable machine-based approaches over it.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IE" sz="4800" dirty="0"/>
              <a:t>Approaches that work with Privacy Policies have their own internal representation of this metadata specific to their aims.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IE" sz="4800" dirty="0"/>
              <a:t>It is difficult to garner consistency and standardisation on privacy policies as a document itself.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IE" sz="4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1D5F0E-0DA3-4BF6-9928-69D9A091DBE1}"/>
              </a:ext>
            </a:extLst>
          </p:cNvPr>
          <p:cNvSpPr txBox="1"/>
          <p:nvPr/>
        </p:nvSpPr>
        <p:spPr>
          <a:xfrm>
            <a:off x="609600" y="18949746"/>
            <a:ext cx="286664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IE" sz="4800" dirty="0"/>
              <a:t>Identify relevant information that is common to all privacy policies.</a:t>
            </a:r>
          </a:p>
          <a:p>
            <a:pPr marL="914400" indent="-914400">
              <a:buFont typeface="+mj-lt"/>
              <a:buAutoNum type="arabicPeriod"/>
            </a:pPr>
            <a:r>
              <a:rPr lang="en-IE" sz="4800" dirty="0"/>
              <a:t>Incorporate legal requirements from General Data Protection Regulation (GDPR).</a:t>
            </a:r>
          </a:p>
          <a:p>
            <a:pPr marL="914400" indent="-914400">
              <a:buFont typeface="+mj-lt"/>
              <a:buAutoNum type="arabicPeriod"/>
            </a:pPr>
            <a:r>
              <a:rPr lang="en-IE" sz="4800" dirty="0"/>
              <a:t>Use existing vocabularies to represent concepts and relations.</a:t>
            </a:r>
          </a:p>
          <a:p>
            <a:pPr marL="914400" indent="-914400">
              <a:buFont typeface="+mj-lt"/>
              <a:buAutoNum type="arabicPeriod"/>
            </a:pPr>
            <a:r>
              <a:rPr lang="en-IE" sz="4800" dirty="0"/>
              <a:t>Define an ODP that can be incorporated into ontologies or used as a mapping between approaches.</a:t>
            </a:r>
          </a:p>
          <a:p>
            <a:pPr marL="914400" indent="-914400">
              <a:buFont typeface="+mj-lt"/>
              <a:buAutoNum type="arabicPeriod"/>
            </a:pPr>
            <a:r>
              <a:rPr lang="en-IE" sz="4800" dirty="0"/>
              <a:t>Create a corpus of privacy policy metadata using ODP </a:t>
            </a:r>
            <a:r>
              <a:rPr lang="en-IE" sz="4800" dirty="0">
                <a:solidFill>
                  <a:schemeClr val="accent6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 future work!</a:t>
            </a:r>
            <a:endParaRPr lang="en-IE" sz="4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FCE85-7621-4B64-A49F-4418569ADD46}"/>
              </a:ext>
            </a:extLst>
          </p:cNvPr>
          <p:cNvSpPr txBox="1"/>
          <p:nvPr/>
        </p:nvSpPr>
        <p:spPr>
          <a:xfrm>
            <a:off x="20555478" y="16939443"/>
            <a:ext cx="8998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>
                <a:solidFill>
                  <a:schemeClr val="accent6">
                    <a:lumMod val="75000"/>
                  </a:schemeClr>
                </a:solidFill>
              </a:rPr>
              <a:t>Annotated Airbnb Ireland Privacy Policy [1]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2ED13AB-E97F-4BDA-8884-6606752C9384}"/>
              </a:ext>
            </a:extLst>
          </p:cNvPr>
          <p:cNvCxnSpPr/>
          <p:nvPr/>
        </p:nvCxnSpPr>
        <p:spPr bwMode="auto">
          <a:xfrm>
            <a:off x="-876300" y="38539266"/>
            <a:ext cx="32575500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BDD1DF9-3ECF-4948-97B1-ED8D697BCA1C}"/>
              </a:ext>
            </a:extLst>
          </p:cNvPr>
          <p:cNvSpPr txBox="1"/>
          <p:nvPr/>
        </p:nvSpPr>
        <p:spPr>
          <a:xfrm>
            <a:off x="23472667" y="23820595"/>
            <a:ext cx="10139098" cy="90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200" dirty="0">
                <a:solidFill>
                  <a:schemeClr val="accent6">
                    <a:lumMod val="75000"/>
                  </a:schemeClr>
                </a:solidFill>
              </a:rPr>
              <a:t>Ontologies Re-used</a:t>
            </a:r>
          </a:p>
          <a:p>
            <a:r>
              <a:rPr lang="en-IE" sz="3200" dirty="0" err="1">
                <a:solidFill>
                  <a:schemeClr val="accent6">
                    <a:lumMod val="75000"/>
                  </a:schemeClr>
                </a:solidFill>
              </a:rPr>
              <a:t>GDPRov</a:t>
            </a:r>
            <a:r>
              <a:rPr lang="en-IE" sz="3200" dirty="0">
                <a:solidFill>
                  <a:schemeClr val="accent6">
                    <a:lumMod val="75000"/>
                  </a:schemeClr>
                </a:solidFill>
              </a:rPr>
              <a:t> [2]</a:t>
            </a:r>
          </a:p>
          <a:p>
            <a:r>
              <a:rPr lang="en-IE" sz="3200" dirty="0">
                <a:solidFill>
                  <a:schemeClr val="accent6">
                    <a:lumMod val="75000"/>
                  </a:schemeClr>
                </a:solidFill>
              </a:rPr>
              <a:t> - represent </a:t>
            </a:r>
            <a:r>
              <a:rPr lang="en-IE" sz="3200" dirty="0" err="1">
                <a:solidFill>
                  <a:schemeClr val="accent6">
                    <a:lumMod val="75000"/>
                  </a:schemeClr>
                </a:solidFill>
              </a:rPr>
              <a:t>provenence</a:t>
            </a:r>
            <a:endParaRPr lang="en-IE" sz="32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IE" sz="3200" dirty="0">
                <a:solidFill>
                  <a:schemeClr val="accent6">
                    <a:lumMod val="75000"/>
                  </a:schemeClr>
                </a:solidFill>
              </a:rPr>
              <a:t> - extends PROV-O [3] ; P-Plan [4]</a:t>
            </a:r>
          </a:p>
          <a:p>
            <a:r>
              <a:rPr lang="en-IE" sz="3200" dirty="0" err="1">
                <a:solidFill>
                  <a:schemeClr val="accent6">
                    <a:lumMod val="75000"/>
                  </a:schemeClr>
                </a:solidFill>
              </a:rPr>
              <a:t>GDPRtEXT</a:t>
            </a:r>
            <a:r>
              <a:rPr lang="en-IE" sz="3200" dirty="0">
                <a:solidFill>
                  <a:schemeClr val="accent6">
                    <a:lumMod val="75000"/>
                  </a:schemeClr>
                </a:solidFill>
              </a:rPr>
              <a:t> [5]</a:t>
            </a:r>
          </a:p>
          <a:p>
            <a:r>
              <a:rPr lang="en-IE" sz="3200" dirty="0">
                <a:solidFill>
                  <a:schemeClr val="accent6">
                    <a:lumMod val="75000"/>
                  </a:schemeClr>
                </a:solidFill>
              </a:rPr>
              <a:t> - concepts and terms from GDPR</a:t>
            </a:r>
          </a:p>
          <a:p>
            <a:r>
              <a:rPr lang="en-IE" sz="3200" dirty="0">
                <a:solidFill>
                  <a:schemeClr val="accent6">
                    <a:lumMod val="75000"/>
                  </a:schemeClr>
                </a:solidFill>
              </a:rPr>
              <a:t> - provides legal basis</a:t>
            </a:r>
          </a:p>
          <a:p>
            <a:endParaRPr lang="en-IE" sz="42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IE" sz="4200" dirty="0">
                <a:solidFill>
                  <a:schemeClr val="accent6">
                    <a:lumMod val="75000"/>
                  </a:schemeClr>
                </a:solidFill>
              </a:rPr>
              <a:t>Future Work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200" dirty="0">
                <a:solidFill>
                  <a:schemeClr val="accent6">
                    <a:lumMod val="75000"/>
                  </a:schemeClr>
                </a:solidFill>
              </a:rPr>
              <a:t>Towards an ontology for </a:t>
            </a:r>
            <a:br>
              <a:rPr lang="en-IE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IE" sz="3200" dirty="0">
                <a:solidFill>
                  <a:schemeClr val="accent6">
                    <a:lumMod val="75000"/>
                  </a:schemeClr>
                </a:solidFill>
              </a:rPr>
              <a:t>representing the entirety of</a:t>
            </a:r>
            <a:br>
              <a:rPr lang="en-IE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IE" sz="3200" dirty="0">
                <a:solidFill>
                  <a:schemeClr val="accent6">
                    <a:lumMod val="75000"/>
                  </a:schemeClr>
                </a:solidFill>
              </a:rPr>
              <a:t>Privacy Policy as a document.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200" dirty="0">
                <a:solidFill>
                  <a:schemeClr val="accent6">
                    <a:lumMod val="75000"/>
                  </a:schemeClr>
                </a:solidFill>
              </a:rPr>
              <a:t>Re-publish existing corpus of</a:t>
            </a:r>
            <a:br>
              <a:rPr lang="en-IE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IE" sz="3200" dirty="0">
                <a:solidFill>
                  <a:schemeClr val="accent6">
                    <a:lumMod val="75000"/>
                  </a:schemeClr>
                </a:solidFill>
              </a:rPr>
              <a:t>privacy policies using ODP.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200" dirty="0">
                <a:solidFill>
                  <a:schemeClr val="accent6">
                    <a:lumMod val="75000"/>
                  </a:schemeClr>
                </a:solidFill>
              </a:rPr>
              <a:t>Create dataset from new policies</a:t>
            </a:r>
            <a:br>
              <a:rPr lang="en-IE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IE" sz="3200" dirty="0">
                <a:solidFill>
                  <a:schemeClr val="accent6">
                    <a:lumMod val="75000"/>
                  </a:schemeClr>
                </a:solidFill>
              </a:rPr>
              <a:t>for GDPR (post 25 May 2018)</a:t>
            </a:r>
          </a:p>
          <a:p>
            <a:endParaRPr lang="en-IE" sz="4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0D469E-3400-4176-9611-A27950B483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112434" y="39043164"/>
            <a:ext cx="2859565" cy="100049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34FC207-2BF1-480B-825D-6547F265DE93}"/>
              </a:ext>
            </a:extLst>
          </p:cNvPr>
          <p:cNvSpPr/>
          <p:nvPr/>
        </p:nvSpPr>
        <p:spPr>
          <a:xfrm>
            <a:off x="14443186" y="39122257"/>
            <a:ext cx="151384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" algn="ctr" eaLnBrk="1" hangingPunct="1"/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Presented at 9</a:t>
            </a:r>
            <a:r>
              <a:rPr lang="en-US" sz="2400" b="1" baseline="30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th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Workshop on Ontology Design Patterns (WOP2018)</a:t>
            </a:r>
          </a:p>
          <a:p>
            <a:pPr marL="1270" algn="ctr" eaLnBrk="1" hangingPunct="1"/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Co-located with 17</a:t>
            </a:r>
            <a:r>
              <a:rPr lang="en-US" sz="2400" b="1" baseline="30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th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International Semantic Web Conference (ISWC2018)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Cngl_poster_generic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4F81BD"/>
      </a:accent1>
      <a:accent2>
        <a:srgbClr val="333399"/>
      </a:accent2>
      <a:accent3>
        <a:srgbClr val="FFFFFF"/>
      </a:accent3>
      <a:accent4>
        <a:srgbClr val="000000"/>
      </a:accent4>
      <a:accent5>
        <a:srgbClr val="B2C1DB"/>
      </a:accent5>
      <a:accent6>
        <a:srgbClr val="2D2D8A"/>
      </a:accent6>
      <a:hlink>
        <a:srgbClr val="009999"/>
      </a:hlink>
      <a:folHlink>
        <a:srgbClr val="99CC00"/>
      </a:folHlink>
    </a:clrScheme>
    <a:fontScheme name="Cngl_poster_generic">
      <a:majorFont>
        <a:latin typeface="Lucida Grande"/>
        <a:ea typeface="ヒラギノ角ゴ ProN W3"/>
        <a:cs typeface="ヒラギノ角ゴ ProN W3"/>
      </a:majorFont>
      <a:minorFont>
        <a:latin typeface="Lucida Grand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F81B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F81B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lnDef>
  </a:objectDefaults>
  <a:extraClrSchemeLst>
    <a:extraClrScheme>
      <a:clrScheme name="Cngl_poster_gener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380</Words>
  <Application>Microsoft Office PowerPoint</Application>
  <PresentationFormat>Custom</PresentationFormat>
  <Paragraphs>41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MS PGothic</vt:lpstr>
      <vt:lpstr>Arial</vt:lpstr>
      <vt:lpstr>Calibri</vt:lpstr>
      <vt:lpstr>Lucida Grande</vt:lpstr>
      <vt:lpstr>Wingdings</vt:lpstr>
      <vt:lpstr>ヒラギノ角ゴ Pro W3</vt:lpstr>
      <vt:lpstr>ヒラギノ角ゴ ProN W3</vt:lpstr>
      <vt:lpstr>Cngl_poster_generic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</dc:creator>
  <cp:lastModifiedBy>Harshvardhan Pandit</cp:lastModifiedBy>
  <cp:revision>19</cp:revision>
  <cp:lastPrinted>2018-10-04T15:21:12Z</cp:lastPrinted>
  <dcterms:modified xsi:type="dcterms:W3CDTF">2018-10-04T15:26:07Z</dcterms:modified>
</cp:coreProperties>
</file>